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21"/>
  </p:notesMasterIdLst>
  <p:sldIdLst>
    <p:sldId id="467" r:id="rId2"/>
    <p:sldId id="468" r:id="rId3"/>
    <p:sldId id="508" r:id="rId4"/>
    <p:sldId id="494" r:id="rId5"/>
    <p:sldId id="474" r:id="rId6"/>
    <p:sldId id="475" r:id="rId7"/>
    <p:sldId id="479" r:id="rId8"/>
    <p:sldId id="478" r:id="rId9"/>
    <p:sldId id="510" r:id="rId10"/>
    <p:sldId id="476" r:id="rId11"/>
    <p:sldId id="480" r:id="rId12"/>
    <p:sldId id="481" r:id="rId13"/>
    <p:sldId id="482" r:id="rId14"/>
    <p:sldId id="509" r:id="rId15"/>
    <p:sldId id="485" r:id="rId16"/>
    <p:sldId id="483" r:id="rId17"/>
    <p:sldId id="484" r:id="rId18"/>
    <p:sldId id="507" r:id="rId19"/>
    <p:sldId id="495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2AD"/>
    <a:srgbClr val="B8D42F"/>
    <a:srgbClr val="38492A"/>
    <a:srgbClr val="C7C9CC"/>
    <a:srgbClr val="475B38"/>
    <a:srgbClr val="3B5B20"/>
    <a:srgbClr val="3C5FBD"/>
    <a:srgbClr val="A2D60C"/>
    <a:srgbClr val="7BD61A"/>
    <a:srgbClr val="1C7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4" autoAdjust="0"/>
    <p:restoredTop sz="99672" autoAdjust="0"/>
  </p:normalViewPr>
  <p:slideViewPr>
    <p:cSldViewPr snapToGrid="0">
      <p:cViewPr>
        <p:scale>
          <a:sx n="100" d="100"/>
          <a:sy n="100" d="100"/>
        </p:scale>
        <p:origin x="-768" y="-72"/>
      </p:cViewPr>
      <p:guideLst>
        <p:guide orient="horz" pos="382"/>
        <p:guide pos="1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 snapToGrid="0" snapToObjects="1">
      <p:cViewPr>
        <p:scale>
          <a:sx n="150" d="100"/>
          <a:sy n="150" d="100"/>
        </p:scale>
        <p:origin x="-816" y="34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63A4F3E-766A-DA42-9587-0D8D4572D94B}" type="datetime1">
              <a:rPr lang="en-US"/>
              <a:pPr/>
              <a:t>22.05.13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932A5950-F53A-F248-B03E-512CD32874D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05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A5950-F53A-F248-B03E-512CD32874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A5950-F53A-F248-B03E-512CD32874D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26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BE58DC-5389-DC4E-AF55-6A1CD00F1345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A5950-F53A-F248-B03E-512CD32874D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46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3157C-44E3-5B4E-8557-928B0FAB142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Anything we can do special for a summary slide – instead of just bullets?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A5950-F53A-F248-B03E-512CD32874D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33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Successful businesses (like for example Google, Amazon, Starbucks and </a:t>
            </a:r>
            <a:r>
              <a:rPr lang="en-US" dirty="0" err="1" smtClean="0"/>
              <a:t>Ebay</a:t>
            </a:r>
            <a:r>
              <a:rPr lang="en-US" dirty="0" smtClean="0"/>
              <a:t>)  have found a way to get IT to be more Agile (quicker time to value, implement new projects faster), tighten security (virtual desktop infrastructure, neutralize </a:t>
            </a:r>
            <a:r>
              <a:rPr lang="en-US" dirty="0" err="1" smtClean="0"/>
              <a:t>BYOCloud</a:t>
            </a:r>
            <a:r>
              <a:rPr lang="en-US" dirty="0" smtClean="0"/>
              <a:t>) and increase productivity (predictable investment calculations, lower TCO, automate datacenter operations, pay as you grow). </a:t>
            </a:r>
          </a:p>
          <a:p>
            <a:endParaRPr lang="en-US" dirty="0" smtClean="0"/>
          </a:p>
          <a:p>
            <a:r>
              <a:rPr lang="en-US" dirty="0" smtClean="0"/>
              <a:t>However, many IT organizations still struggle to achieve these three goals. Why?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A5950-F53A-F248-B03E-512CD32874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41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799" y="4343400"/>
            <a:ext cx="5825067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The problem is the  legacy datacenter, which is designed in the 90’s and not ready for the proliferation of large number and changing  nature of Virtual workloads that have variable i/o demands (</a:t>
            </a:r>
            <a:r>
              <a:rPr lang="en-US" dirty="0" err="1" smtClean="0">
                <a:solidFill>
                  <a:srgbClr val="595959"/>
                </a:solidFill>
              </a:rPr>
              <a:t>eg</a:t>
            </a:r>
            <a:r>
              <a:rPr lang="en-US" dirty="0" smtClean="0">
                <a:solidFill>
                  <a:srgbClr val="595959"/>
                </a:solidFill>
              </a:rPr>
              <a:t>. Virtual desktop </a:t>
            </a:r>
            <a:r>
              <a:rPr lang="en-US" dirty="0" err="1" smtClean="0">
                <a:solidFill>
                  <a:srgbClr val="595959"/>
                </a:solidFill>
              </a:rPr>
              <a:t>vs</a:t>
            </a:r>
            <a:r>
              <a:rPr lang="en-US" dirty="0" smtClean="0">
                <a:solidFill>
                  <a:srgbClr val="595959"/>
                </a:solidFill>
              </a:rPr>
              <a:t> virtual server).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endParaRPr lang="en-US" dirty="0" smtClean="0">
              <a:solidFill>
                <a:srgbClr val="595959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The main problem is the 3 moving parts that needs to be installed, managed and maintained separately. Which is </a:t>
            </a:r>
            <a:r>
              <a:rPr lang="en-US" b="1" dirty="0" smtClean="0">
                <a:solidFill>
                  <a:srgbClr val="595959"/>
                </a:solidFill>
              </a:rPr>
              <a:t>complex</a:t>
            </a:r>
            <a:r>
              <a:rPr lang="en-US" dirty="0" smtClean="0">
                <a:solidFill>
                  <a:srgbClr val="595959"/>
                </a:solidFill>
              </a:rPr>
              <a:t>, </a:t>
            </a:r>
            <a:r>
              <a:rPr lang="en-US" b="1" dirty="0" smtClean="0">
                <a:solidFill>
                  <a:srgbClr val="595959"/>
                </a:solidFill>
              </a:rPr>
              <a:t>rigid</a:t>
            </a:r>
            <a:r>
              <a:rPr lang="en-US" dirty="0" smtClean="0">
                <a:solidFill>
                  <a:srgbClr val="595959"/>
                </a:solidFill>
              </a:rPr>
              <a:t> and needs constant </a:t>
            </a:r>
            <a:r>
              <a:rPr lang="en-US" b="1" dirty="0" smtClean="0">
                <a:solidFill>
                  <a:srgbClr val="595959"/>
                </a:solidFill>
              </a:rPr>
              <a:t>manua</a:t>
            </a:r>
            <a:r>
              <a:rPr lang="en-US" dirty="0" smtClean="0">
                <a:solidFill>
                  <a:srgbClr val="595959"/>
                </a:solidFill>
              </a:rPr>
              <a:t>l reconfiguration.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 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SAN/NAS networks make storage an island and keeps the workload in the compute part “far away” from its data.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Legacy architecture is  expensive to scale as it only scales up in large forklift upgrades. Every moving part tends to get over provisioned (unpredictable and high TCO).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Having 3 individual moving parts add complexity as it needs continuous manual fine tuning.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endParaRPr lang="en-US" dirty="0" smtClean="0">
              <a:solidFill>
                <a:srgbClr val="595959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						SWPPCCCSSS (courtesy of Dave Gwyn)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Consumes too much space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Becomes wiring nightmare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Consumes too much Power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Politics between </a:t>
            </a:r>
            <a:r>
              <a:rPr lang="en-US" dirty="0" err="1" smtClean="0">
                <a:solidFill>
                  <a:srgbClr val="595959"/>
                </a:solidFill>
              </a:rPr>
              <a:t>admins</a:t>
            </a:r>
            <a:r>
              <a:rPr lang="en-US" dirty="0" smtClean="0">
                <a:solidFill>
                  <a:srgbClr val="595959"/>
                </a:solidFill>
              </a:rPr>
              <a:t> of 3 moving parts inhibits speed of implementation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…</a:t>
            </a: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endParaRPr lang="en-US" dirty="0" smtClean="0">
              <a:solidFill>
                <a:srgbClr val="595959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Application developers and business decision makers just want an </a:t>
            </a:r>
            <a:r>
              <a:rPr lang="en-US" b="1" dirty="0" smtClean="0">
                <a:solidFill>
                  <a:srgbClr val="595959"/>
                </a:solidFill>
              </a:rPr>
              <a:t>easy</a:t>
            </a:r>
            <a:r>
              <a:rPr lang="en-US" dirty="0" smtClean="0">
                <a:solidFill>
                  <a:srgbClr val="595959"/>
                </a:solidFill>
              </a:rPr>
              <a:t> infrastructure to run the applications, which can </a:t>
            </a:r>
            <a:r>
              <a:rPr lang="en-US" b="1" dirty="0" smtClean="0">
                <a:solidFill>
                  <a:srgbClr val="595959"/>
                </a:solidFill>
              </a:rPr>
              <a:t>grow and shrink</a:t>
            </a:r>
            <a:r>
              <a:rPr lang="en-US" dirty="0" smtClean="0">
                <a:solidFill>
                  <a:srgbClr val="595959"/>
                </a:solidFill>
              </a:rPr>
              <a:t> in small granular increments, and </a:t>
            </a:r>
            <a:r>
              <a:rPr lang="en-US" b="1" dirty="0" err="1" smtClean="0">
                <a:solidFill>
                  <a:srgbClr val="595959"/>
                </a:solidFill>
              </a:rPr>
              <a:t>automagically</a:t>
            </a:r>
            <a:r>
              <a:rPr lang="en-US" b="1" dirty="0" smtClean="0">
                <a:solidFill>
                  <a:srgbClr val="595959"/>
                </a:solidFill>
              </a:rPr>
              <a:t> </a:t>
            </a:r>
            <a:r>
              <a:rPr lang="en-US" dirty="0" smtClean="0">
                <a:solidFill>
                  <a:srgbClr val="595959"/>
                </a:solidFill>
              </a:rPr>
              <a:t>provides the best user experience.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BE58DC-5389-DC4E-AF55-6A1CD00F1345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only way to overcome these problems is to deploy a next generation data center architecture, just like successful businesses like Google, Amazon, eBay, </a:t>
            </a:r>
            <a:r>
              <a:rPr lang="en-US" dirty="0" err="1" smtClean="0"/>
              <a:t>Facebook</a:t>
            </a:r>
            <a:r>
              <a:rPr lang="en-US" dirty="0" smtClean="0"/>
              <a:t> did.</a:t>
            </a:r>
          </a:p>
          <a:p>
            <a:r>
              <a:rPr lang="en-US" dirty="0" smtClean="0"/>
              <a:t>The bright minds that build the Data Center infrastructure for Google and </a:t>
            </a:r>
            <a:r>
              <a:rPr lang="en-US" dirty="0" err="1" smtClean="0"/>
              <a:t>Facebook</a:t>
            </a:r>
            <a:r>
              <a:rPr lang="en-US" dirty="0" smtClean="0"/>
              <a:t> built </a:t>
            </a:r>
            <a:r>
              <a:rPr lang="en-US" dirty="0" err="1" smtClean="0"/>
              <a:t>Nutanix</a:t>
            </a:r>
            <a:r>
              <a:rPr lang="en-US" dirty="0" smtClean="0"/>
              <a:t>, the next generation computing platform.</a:t>
            </a:r>
          </a:p>
          <a:p>
            <a:r>
              <a:rPr lang="en-US" dirty="0" smtClean="0"/>
              <a:t>Converge compute, storage and network in one single computing platform which is:</a:t>
            </a:r>
          </a:p>
          <a:p>
            <a:r>
              <a:rPr lang="en-US" b="1" dirty="0" smtClean="0"/>
              <a:t>-Easy</a:t>
            </a:r>
            <a:r>
              <a:rPr lang="en-US" dirty="0" smtClean="0"/>
              <a:t>: very easy to deploy, manage and maintain (integrated GUI to manage all)</a:t>
            </a:r>
          </a:p>
          <a:p>
            <a:r>
              <a:rPr lang="en-US" b="1" dirty="0" smtClean="0"/>
              <a:t>-Scales-out</a:t>
            </a:r>
            <a:r>
              <a:rPr lang="en-US" dirty="0" smtClean="0"/>
              <a:t>: from one node to hundreds of nodes, scaling compute and storage linearly from small to massive. </a:t>
            </a:r>
          </a:p>
          <a:p>
            <a:r>
              <a:rPr lang="en-US" b="1" dirty="0" smtClean="0"/>
              <a:t>-Automated</a:t>
            </a:r>
            <a:r>
              <a:rPr lang="en-US" dirty="0" smtClean="0"/>
              <a:t>: automatically provides the best possible end-user experience such as moving hot data in faster storage media, moving data closer to workloads, auto-optimize flash usage, etc.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A5950-F53A-F248-B03E-512CD32874D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75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F08EC6-E47F-3348-B589-2FEB1724E4AD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A5950-F53A-F248-B03E-512CD32874D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86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A5950-F53A-F248-B03E-512CD32874D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46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900"/>
              </a:spcBef>
            </a:pPr>
            <a:r>
              <a:rPr lang="en-US" dirty="0" smtClean="0"/>
              <a:t>Fully-distributed for massive scalability 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Hypervisor agnostic for mixed workload environments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Storage pooled into a single </a:t>
            </a:r>
            <a:r>
              <a:rPr lang="en-US" dirty="0" err="1" smtClean="0"/>
              <a:t>datastore</a:t>
            </a:r>
            <a:r>
              <a:rPr lang="en-US" dirty="0" smtClean="0"/>
              <a:t> for all </a:t>
            </a:r>
            <a:r>
              <a:rPr lang="en-US" dirty="0" err="1" smtClean="0"/>
              <a:t>VMs</a:t>
            </a:r>
            <a:endParaRPr lang="en-US" dirty="0" smtClean="0"/>
          </a:p>
          <a:p>
            <a:pPr>
              <a:spcBef>
                <a:spcPts val="900"/>
              </a:spcBef>
            </a:pPr>
            <a:r>
              <a:rPr lang="en-US" dirty="0" err="1" smtClean="0"/>
              <a:t>nController</a:t>
            </a:r>
            <a:r>
              <a:rPr lang="en-US" dirty="0" smtClean="0"/>
              <a:t> model ensures linearity at scale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Seamless cluster expansion with zero downtime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Advanced ILM – data localization and </a:t>
            </a:r>
            <a:r>
              <a:rPr lang="en-US" dirty="0" err="1" smtClean="0"/>
              <a:t>tiering</a:t>
            </a:r>
            <a:r>
              <a:rPr lang="en-US" dirty="0" smtClean="0"/>
              <a:t> for fastest performance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Full enterprise-class storage capabilities – clones, snapshots, replication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BE58DC-5389-DC4E-AF55-6A1CD00F1345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BE58DC-5389-DC4E-AF55-6A1CD00F1345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13677D-954C-BA42-9121-5D4E7FD6A506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82"/>
            <a:ext cx="9153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1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13677D-954C-BA42-9121-5D4E7FD6A5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2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13677D-954C-BA42-9121-5D4E7FD6A5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1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20050" y="1385424"/>
            <a:ext cx="7743378" cy="76449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000" kern="1200" dirty="0">
                <a:solidFill>
                  <a:srgbClr val="1C75BC"/>
                </a:solidFill>
                <a:latin typeface="+mj-lt"/>
                <a:ea typeface="MS PGothic" charset="0"/>
                <a:cs typeface="MS PGothic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48064"/>
            <a:ext cx="9144001" cy="420624"/>
          </a:xfrm>
          <a:prstGeom prst="rect">
            <a:avLst/>
          </a:prstGeom>
        </p:spPr>
      </p:pic>
      <p:pic>
        <p:nvPicPr>
          <p:cNvPr id="5" name="Picture 4" descr="blue-head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1" cy="39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91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30" y="173970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06" y="1398865"/>
            <a:ext cx="8644855" cy="35590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1545" y="6347961"/>
            <a:ext cx="683701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A13677D-954C-BA42-9121-5D4E7FD6A50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55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41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30" y="17397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en-US"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13677D-954C-BA42-9121-5D4E7FD6A5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9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29" y="17397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lang="en-US"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algn="l" fontAlgn="base"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13677D-954C-BA42-9121-5D4E7FD6A5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2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13677D-954C-BA42-9121-5D4E7FD6A5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4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13677D-954C-BA42-9121-5D4E7FD6A5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8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13677D-954C-BA42-9121-5D4E7FD6A5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5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13677D-954C-BA42-9121-5D4E7FD6A50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3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48064"/>
            <a:ext cx="9144001" cy="420624"/>
          </a:xfrm>
          <a:prstGeom prst="rect">
            <a:avLst/>
          </a:prstGeom>
        </p:spPr>
      </p:pic>
      <p:pic>
        <p:nvPicPr>
          <p:cNvPr id="9" name="Picture 8" descr="blue-header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2" cy="392407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1545" y="6347961"/>
            <a:ext cx="683701" cy="365125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A13677D-954C-BA42-9121-5D4E7FD6A506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2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8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jpe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hyperlink" Target="http://www.google.com/url?sa=i&amp;rct=j&amp;q=dewitt+stern+logo&amp;source=images&amp;cd=&amp;cad=rja&amp;docid=qY-NPi9pN209tM&amp;tbnid=qKJmpFr4EWeEmM:&amp;ved=0CAUQjRw&amp;url=http://books.dewittstern.com/&amp;ei=J0IJUbr0IIvU9QSd44DICQ&amp;bvm=bv.41642243,d.eWU&amp;psig=AFQjCNFEQjwAzsGfrZhQ6ffywoRSYmquAw&amp;ust=1359647650656506" TargetMode="External"/><Relationship Id="rId8" Type="http://schemas.openxmlformats.org/officeDocument/2006/relationships/image" Target="../media/image47.gif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lightspeed+logo&amp;source=images&amp;cd=&amp;cad=rja&amp;docid=gM9ojmf50HBeyM&amp;tbnid=qBwN8KyKqQShYM:&amp;ved=0CAUQjRw&amp;url=http://lsvp.com/press-kit/&amp;ei=NEYJUdnwNIKS9QTjhoCwAw&amp;bvm=bv.41642243,d.eWU&amp;psig=AFQjCNGhOsTtfEX4ILySLINr2a9KhIkfJA&amp;ust=1359648686499206" TargetMode="External"/><Relationship Id="rId4" Type="http://schemas.openxmlformats.org/officeDocument/2006/relationships/image" Target="../media/image55.gif"/><Relationship Id="rId5" Type="http://schemas.openxmlformats.org/officeDocument/2006/relationships/hyperlink" Target="http://www.google.com/url?sa=i&amp;rct=j&amp;q=batery+ventures+logo&amp;source=images&amp;cd=&amp;cad=rja&amp;docid=bQ4YGtAWUtX21M&amp;tbnid=f219aQ2VOf03bM:&amp;ved=0CAUQjRw&amp;url=http://finance.fortune.cnn.com/2012/09/14/exclusive-jason-matlof-leaves-battery-ventures/&amp;ei=mEYJUf_AJouy9gSq1YGwAw&amp;bvm=bv.41642243,d.eWU&amp;psig=AFQjCNHaXQfyudYPP_GeimqhpkN8HWVgrA&amp;ust=1359648781692438" TargetMode="External"/><Relationship Id="rId6" Type="http://schemas.openxmlformats.org/officeDocument/2006/relationships/image" Target="../media/image56.jpeg"/><Relationship Id="rId7" Type="http://schemas.openxmlformats.org/officeDocument/2006/relationships/hyperlink" Target="http://www.google.com/url?sa=i&amp;rct=j&amp;q=goldman+sachs+logo&amp;source=images&amp;cd=&amp;cad=rja&amp;docid=WdT397PyFAAI0M&amp;tbnid=lgg_bWz3t-tzeM:&amp;ved=0CAUQjRw&amp;url=http://www.jagsreport.com/2012/09/credit-agricole-upgrades-goldman-sachs-to-buy-gs/&amp;ei=AkcJUeGFB4r09gSM7oGACw&amp;bvm=bv.41642243,d.eWU&amp;psig=AFQjCNGvkUy1ZCJRTLXUQUcWj00NjoDuaw&amp;ust=1359648874746260" TargetMode="External"/><Relationship Id="rId8" Type="http://schemas.openxmlformats.org/officeDocument/2006/relationships/image" Target="../media/image57.jpeg"/><Relationship Id="rId9" Type="http://schemas.openxmlformats.org/officeDocument/2006/relationships/hyperlink" Target="http://www.google.com/url?sa=i&amp;rct=j&amp;q=khosla+ventures+logo&amp;source=images&amp;cd=&amp;cad=rja&amp;docid=eDS61I1UHotQPM&amp;tbnid=Z3RCLsUPEKHx9M:&amp;ved=0CAUQjRw&amp;url=http://www.skyboximaging.com/company/investors&amp;ei=0UcJUZ-fKIOw8ASLu4DICQ&amp;bvm=bv.41642243,d.eWU&amp;psig=AFQjCNEC_r8VJwu-v5BYmN_lObZnQtzSLg&amp;ust=1359648977095811" TargetMode="External"/><Relationship Id="rId1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hyperlink" Target="http://www.google.com/url?sa=i&amp;rct=j&amp;q=checkbox+icon&amp;source=images&amp;cd=&amp;cad=rja&amp;docid=lD6cffxW6Z8ciM&amp;tbnid=R5oioOcMElWRYM:&amp;ved=0CAUQjRw&amp;url=http://www.iconspedia.com/icon/check-box-icon-19612.html&amp;ei=JYQJUfzcDYbS9QT2hwE&amp;bvm=bv.41642243,d.eWU&amp;psig=AFQjCNFjAtSYeFUrndClcPWo7k3aquCn4Q&amp;ust=1359664542471714" TargetMode="External"/><Relationship Id="rId5" Type="http://schemas.openxmlformats.org/officeDocument/2006/relationships/image" Target="../media/image60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emf"/><Relationship Id="rId3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gray">
          <a:xfrm>
            <a:off x="4859338" y="1868488"/>
            <a:ext cx="1784350" cy="349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000" spc="9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gray">
          <a:xfrm>
            <a:off x="547649" y="5610655"/>
            <a:ext cx="20699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  <a:latin typeface="+mn-lt"/>
              </a:rPr>
              <a:t>Jan Ursi</a:t>
            </a:r>
            <a:br>
              <a:rPr lang="en-US" sz="2500" dirty="0" smtClean="0">
                <a:solidFill>
                  <a:schemeClr val="bg1"/>
                </a:solidFill>
                <a:latin typeface="+mn-lt"/>
              </a:rPr>
            </a:br>
            <a:r>
              <a:rPr lang="en-US" sz="2500" dirty="0" smtClean="0">
                <a:solidFill>
                  <a:schemeClr val="bg1"/>
                </a:solidFill>
                <a:latin typeface="+mn-lt"/>
              </a:rPr>
              <a:t>February 2013</a:t>
            </a:r>
            <a:endParaRPr lang="en-US" sz="2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A13677D-954C-BA42-9121-5D4E7FD6A50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9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itle 7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Pool all resources for best user experience</a:t>
            </a:r>
            <a:r>
              <a:rPr dirty="0" smtClean="0"/>
              <a:t/>
            </a:r>
            <a:br>
              <a:rPr dirty="0" smtClean="0"/>
            </a:br>
            <a:endParaRPr sz="2000" dirty="0" smtClean="0"/>
          </a:p>
        </p:txBody>
      </p:sp>
      <p:pic>
        <p:nvPicPr>
          <p:cNvPr id="2" name="Picture 1" descr="arc controller ill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4" y="1257852"/>
            <a:ext cx="8206065" cy="356520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9" descr="new-bez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4930677"/>
            <a:ext cx="4314064" cy="102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88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itle 7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Pay-as-you-grow</a:t>
            </a:r>
            <a:endParaRPr sz="20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5769" y="1900009"/>
            <a:ext cx="3955892" cy="3559030"/>
          </a:xfrm>
        </p:spPr>
        <p:txBody>
          <a:bodyPr/>
          <a:lstStyle/>
          <a:p>
            <a:pPr>
              <a:spcBef>
                <a:spcPts val="1200"/>
              </a:spcBef>
              <a:buSzTx/>
            </a:pPr>
            <a:r>
              <a:rPr lang="en-US" sz="2400" dirty="0">
                <a:solidFill>
                  <a:srgbClr val="595959"/>
                </a:solidFill>
              </a:rPr>
              <a:t>Scale</a:t>
            </a:r>
            <a:r>
              <a:rPr lang="en-US" sz="2400" dirty="0" smtClean="0">
                <a:solidFill>
                  <a:srgbClr val="595959"/>
                </a:solidFill>
              </a:rPr>
              <a:t> one </a:t>
            </a:r>
            <a:r>
              <a:rPr lang="en-US" sz="2400" dirty="0">
                <a:solidFill>
                  <a:srgbClr val="595959"/>
                </a:solidFill>
              </a:rPr>
              <a:t>node at a time</a:t>
            </a:r>
            <a:endParaRPr lang="en-US" sz="2400" dirty="0" smtClean="0">
              <a:solidFill>
                <a:srgbClr val="595959"/>
              </a:solidFill>
            </a:endParaRPr>
          </a:p>
          <a:p>
            <a:pPr>
              <a:spcBef>
                <a:spcPts val="1200"/>
              </a:spcBef>
              <a:buSzTx/>
            </a:pPr>
            <a:r>
              <a:rPr lang="en-US" dirty="0" smtClean="0">
                <a:solidFill>
                  <a:srgbClr val="595959"/>
                </a:solidFill>
              </a:rPr>
              <a:t>Much lower TCO</a:t>
            </a:r>
            <a:r>
              <a:rPr lang="en-US" sz="2400" dirty="0" smtClean="0">
                <a:solidFill>
                  <a:srgbClr val="595959"/>
                </a:solidFill>
              </a:rPr>
              <a:t> </a:t>
            </a:r>
            <a:r>
              <a:rPr lang="en-US" sz="2400" dirty="0">
                <a:solidFill>
                  <a:srgbClr val="595959"/>
                </a:solidFill>
              </a:rPr>
              <a:t>by eliminating forklift upgrades</a:t>
            </a:r>
          </a:p>
          <a:p>
            <a:pPr>
              <a:spcBef>
                <a:spcPts val="1200"/>
              </a:spcBef>
              <a:buSzTx/>
            </a:pPr>
            <a:r>
              <a:rPr lang="en-US" sz="2400" dirty="0">
                <a:solidFill>
                  <a:srgbClr val="595959"/>
                </a:solidFill>
              </a:rPr>
              <a:t>Scale</a:t>
            </a:r>
            <a:r>
              <a:rPr lang="en-US" sz="2400" dirty="0" smtClean="0">
                <a:solidFill>
                  <a:srgbClr val="595959"/>
                </a:solidFill>
              </a:rPr>
              <a:t> compute  and storage independently as needed</a:t>
            </a:r>
            <a:endParaRPr lang="en-US" sz="2400" dirty="0">
              <a:solidFill>
                <a:srgbClr val="59595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scal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5" y="1320800"/>
            <a:ext cx="445557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1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ew-bez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4689376"/>
            <a:ext cx="1672464" cy="399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179" y="2833136"/>
            <a:ext cx="1076846" cy="243826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169992" y="5409077"/>
            <a:ext cx="1865217" cy="441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Dell’s </a:t>
            </a:r>
            <a:r>
              <a:rPr lang="en-US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vStart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50 “Baby” Cloud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75919" y="5409077"/>
            <a:ext cx="2320703" cy="44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VCE’s </a:t>
            </a:r>
            <a:r>
              <a:rPr lang="en-US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vBlock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300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55" y="1991937"/>
            <a:ext cx="1736408" cy="324083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2454088" y="5409077"/>
            <a:ext cx="2058257" cy="64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Cisco/</a:t>
            </a:r>
            <a:r>
              <a:rPr lang="en-US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NetApp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FlexPod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65462" y="1991936"/>
            <a:ext cx="1021504" cy="3240832"/>
            <a:chOff x="3291840" y="127000"/>
            <a:chExt cx="1177703" cy="54356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91840" y="772160"/>
              <a:ext cx="1168400" cy="47904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1143" y="127000"/>
              <a:ext cx="1168400" cy="645160"/>
            </a:xfrm>
            <a:prstGeom prst="rect">
              <a:avLst/>
            </a:prstGeom>
          </p:spPr>
        </p:pic>
      </p:grpSp>
      <p:pic>
        <p:nvPicPr>
          <p:cNvPr id="20" name="Picture 19" descr="nodes-blade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732" y="4901534"/>
            <a:ext cx="1489580" cy="343566"/>
          </a:xfrm>
          <a:prstGeom prst="rect">
            <a:avLst/>
          </a:prstGeom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next-generation of convergence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330462" y="1300194"/>
            <a:ext cx="2118299" cy="1414673"/>
          </a:xfrm>
          <a:prstGeom prst="rect">
            <a:avLst/>
          </a:prstGeo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b="1" dirty="0" smtClean="0"/>
              <a:t>2x – 5x smaller datacenter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endParaRPr lang="en-US" sz="24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 smtClean="0"/>
              <a:t>Unit of Growth =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 smtClean="0"/>
              <a:t>Single Node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600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 smtClean="0"/>
              <a:t>One block is 4 nodes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600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dirty="0" smtClean="0"/>
              <a:t>From three to hundreds of nodes</a:t>
            </a:r>
          </a:p>
        </p:txBody>
      </p:sp>
      <p:sp>
        <p:nvSpPr>
          <p:cNvPr id="17" name="Shape 233"/>
          <p:cNvSpPr/>
          <p:nvPr/>
        </p:nvSpPr>
        <p:spPr>
          <a:xfrm>
            <a:off x="6813977" y="5561308"/>
            <a:ext cx="1363090" cy="170192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itle 7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Intuitive to setup and use</a:t>
            </a:r>
            <a:endParaRPr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12002" y="4596333"/>
            <a:ext cx="7950912" cy="27862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Deploys in less than 20 minutes, intuitive GUI and CLI</a:t>
            </a:r>
          </a:p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Built in Data </a:t>
            </a:r>
            <a:r>
              <a:rPr lang="en-US" sz="2000" dirty="0" err="1" smtClean="0"/>
              <a:t>tiering</a:t>
            </a:r>
            <a:r>
              <a:rPr lang="en-US" sz="2000" dirty="0" smtClean="0"/>
              <a:t>, cloning, </a:t>
            </a:r>
            <a:r>
              <a:rPr lang="en-US" sz="2000" dirty="0" err="1" smtClean="0"/>
              <a:t>snapshotting</a:t>
            </a:r>
            <a:r>
              <a:rPr lang="en-US" sz="2000" dirty="0" smtClean="0"/>
              <a:t>, compression, DR, etc.</a:t>
            </a:r>
          </a:p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Hypervisor preinstalled ready to run virtual workloads</a:t>
            </a:r>
          </a:p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In service upgrades and updates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0" y="1098550"/>
            <a:ext cx="3810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0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&amp; Compute, in one GUI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Screen Shot 2012-03-01 at 8.46.46 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538" y="1249514"/>
            <a:ext cx="6765629" cy="445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1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"/>
          </a:blip>
          <a:srcRect r="10481" b="16803"/>
          <a:stretch/>
        </p:blipFill>
        <p:spPr bwMode="auto">
          <a:xfrm>
            <a:off x="677007" y="5549217"/>
            <a:ext cx="1611939" cy="43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12"/>
          <p:cNvSpPr>
            <a:spLocks noChangeArrowheads="1"/>
          </p:cNvSpPr>
          <p:nvPr/>
        </p:nvSpPr>
        <p:spPr bwMode="auto">
          <a:xfrm>
            <a:off x="2411541" y="5428473"/>
            <a:ext cx="6272344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14300" indent="-114300">
              <a:spcBef>
                <a:spcPts val="300"/>
              </a:spcBef>
            </a:pP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charset="0"/>
                <a:cs typeface="Arial"/>
              </a:rPr>
              <a:t>“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charset="0"/>
                <a:cs typeface="Arial"/>
              </a:rPr>
              <a:t>	If 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charset="0"/>
                <a:cs typeface="Arial"/>
              </a:rPr>
              <a:t>workable in real-time, that would mean Nutanix has one-upped competitors like EMC Corporation, Cisco Systems, </a:t>
            </a:r>
            <a:r>
              <a:rPr lang="en-US" altLang="ja-JP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charset="0"/>
                <a:cs typeface="Arial"/>
              </a:rPr>
              <a:t>NetApp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charset="0"/>
                <a:cs typeface="Arial"/>
              </a:rPr>
              <a:t>, VMware and Hewlett-Packard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charset="0"/>
                <a:cs typeface="Arial"/>
              </a:rPr>
              <a:t>”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 charset="0"/>
              <a:cs typeface="Arial"/>
            </a:endParaRPr>
          </a:p>
          <a:p>
            <a:pPr marL="114300" indent="-114300">
              <a:spcBef>
                <a:spcPts val="300"/>
              </a:spcBef>
            </a:pP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	</a:t>
            </a:r>
            <a:r>
              <a:rPr lang="en-US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Riley </a:t>
            </a:r>
            <a:r>
              <a:rPr lang="en-US" sz="105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McDermid</a:t>
            </a:r>
            <a:r>
              <a:rPr lang="en-US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of </a:t>
            </a:r>
            <a:r>
              <a:rPr lang="en-US" sz="105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VentureBeat</a:t>
            </a:r>
            <a:endParaRPr lang="en-US" sz="1050" i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37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Broad industry recognition</a:t>
            </a:r>
            <a:endParaRPr sz="2000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371" name="Picture 11" descr="Screen shot 2011-06-07 at 6.27.18 AM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4000"/>
          </a:blip>
          <a:srcRect/>
          <a:stretch>
            <a:fillRect/>
          </a:stretch>
        </p:blipFill>
        <p:spPr bwMode="auto">
          <a:xfrm>
            <a:off x="3957135" y="1521034"/>
            <a:ext cx="1720391" cy="46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3867953" y="1973110"/>
            <a:ext cx="2009907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77800" algn="ctr">
              <a:lnSpc>
                <a:spcPts val="1400"/>
              </a:lnSpc>
            </a:pPr>
            <a:r>
              <a:rPr lang="en-US" altLang="ja-JP" sz="1400" b="1" dirty="0" smtClean="0">
                <a:latin typeface="Calibri" charset="0"/>
                <a:ea typeface="Calibri" charset="0"/>
                <a:cs typeface="Calibri" charset="0"/>
              </a:rPr>
              <a:t>Top </a:t>
            </a:r>
            <a:r>
              <a:rPr lang="en-US" altLang="ja-JP" sz="1400" b="1" dirty="0">
                <a:latin typeface="Calibri" charset="0"/>
                <a:ea typeface="Calibri" charset="0"/>
                <a:cs typeface="Calibri" charset="0"/>
              </a:rPr>
              <a:t>50 Cloud </a:t>
            </a:r>
            <a:r>
              <a:rPr lang="en-US" altLang="ja-JP" sz="1400" b="1" dirty="0" smtClean="0">
                <a:latin typeface="Calibri" charset="0"/>
                <a:ea typeface="Calibri" charset="0"/>
                <a:cs typeface="Calibri" charset="0"/>
              </a:rPr>
              <a:t>Innovators</a:t>
            </a:r>
            <a:endParaRPr lang="en-US" sz="1400" b="1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315" t="2839" r="2978" b="10700"/>
          <a:stretch/>
        </p:blipFill>
        <p:spPr>
          <a:xfrm>
            <a:off x="817687" y="1481137"/>
            <a:ext cx="1509645" cy="798090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16" y="2945036"/>
            <a:ext cx="1566421" cy="394471"/>
          </a:xfrm>
          <a:prstGeom prst="rect">
            <a:avLst/>
          </a:prstGeom>
        </p:spPr>
      </p:pic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2411541" y="2786773"/>
            <a:ext cx="6201757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14300" indent="-114300">
              <a:spcBef>
                <a:spcPts val="300"/>
              </a:spcBef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“	I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am always hesitant to declare a product a "game changer" but Nutanix may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have</a:t>
            </a:r>
            <a:b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just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done that with their Nutanix Complete Cluster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.”</a:t>
            </a:r>
            <a:endParaRPr lang="en-US" sz="1200" i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114300" indent="-114300">
              <a:spcBef>
                <a:spcPts val="300"/>
              </a:spcBef>
            </a:pP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	</a:t>
            </a:r>
            <a:r>
              <a:rPr lang="en-US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George </a:t>
            </a:r>
            <a:r>
              <a:rPr lang="en-US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Crump, Founding </a:t>
            </a:r>
            <a:r>
              <a:rPr lang="en-US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Analyst</a:t>
            </a:r>
            <a:endParaRPr lang="en-US" sz="1050" i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 charset="0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75" y="3843445"/>
            <a:ext cx="1434897" cy="524480"/>
          </a:xfrm>
          <a:prstGeom prst="rect">
            <a:avLst/>
          </a:prstGeom>
        </p:spPr>
      </p:pic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2411541" y="3676132"/>
            <a:ext cx="6125121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14300" indent="-114300">
              <a:spcBef>
                <a:spcPts val="300"/>
              </a:spcBef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“	In the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case of EMC, HP 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NetApp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they're taking the same storage products they've been selling for years and repackaging for virtual server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environments. I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think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Nutanix's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product is a powerful solution. It's a powerful architecture concept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.” 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114300" indent="-114300">
              <a:spcBef>
                <a:spcPts val="300"/>
              </a:spcBef>
            </a:pPr>
            <a:r>
              <a:rPr lang="en-US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	</a:t>
            </a:r>
            <a:r>
              <a:rPr lang="en-US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Andrew </a:t>
            </a:r>
            <a:r>
              <a:rPr lang="en-US" sz="105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Reichman</a:t>
            </a:r>
            <a:r>
              <a:rPr lang="en-US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, Senior Analyst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28" y="4718044"/>
            <a:ext cx="1680299" cy="520893"/>
          </a:xfrm>
          <a:prstGeom prst="rect">
            <a:avLst/>
          </a:prstGeom>
        </p:spPr>
      </p:pic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2411541" y="4776533"/>
            <a:ext cx="6204921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14300" indent="-114300">
              <a:spcBef>
                <a:spcPts val="300"/>
              </a:spcBef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“	Did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Nutanix just create the ultimate server/storage big data combo hardware for VDI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?”</a:t>
            </a:r>
          </a:p>
          <a:p>
            <a:pPr marL="114300" indent="-114300">
              <a:spcBef>
                <a:spcPts val="300"/>
              </a:spcBef>
            </a:pP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	</a:t>
            </a:r>
            <a:r>
              <a:rPr lang="en-US" sz="105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Brian </a:t>
            </a:r>
            <a:r>
              <a:rPr lang="en-US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Madden, Independent Desktop Virtualization Expert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16543" t="6103" r="18806" b="8370"/>
          <a:stretch/>
        </p:blipFill>
        <p:spPr>
          <a:xfrm>
            <a:off x="2667617" y="1530734"/>
            <a:ext cx="949234" cy="458346"/>
          </a:xfrm>
          <a:prstGeom prst="rect">
            <a:avLst/>
          </a:prstGeom>
        </p:spPr>
      </p:pic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2388876" y="1973110"/>
            <a:ext cx="1562021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ja-JP" sz="1400" b="1" dirty="0" smtClean="0">
                <a:latin typeface="Calibri" charset="0"/>
                <a:ea typeface="Calibri" charset="0"/>
                <a:cs typeface="Calibri" charset="0"/>
              </a:rPr>
              <a:t>Top 10 Storage Startups</a:t>
            </a:r>
            <a:endParaRPr lang="en-US" sz="1400" b="1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9" name="Picture 18" descr="VMWorld-Foam Awards4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350" y="1482007"/>
            <a:ext cx="1300006" cy="84118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" name="Picture 19" descr="Screen shot 2012-09-16 at 10.46.23 P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1" t="8830" r="17952" b="14133"/>
          <a:stretch/>
        </p:blipFill>
        <p:spPr>
          <a:xfrm>
            <a:off x="6017810" y="1558256"/>
            <a:ext cx="624255" cy="76493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3" name="Straight Connector 2"/>
          <p:cNvCxnSpPr/>
          <p:nvPr/>
        </p:nvCxnSpPr>
        <p:spPr>
          <a:xfrm>
            <a:off x="536332" y="3569677"/>
            <a:ext cx="816805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6332" y="4648200"/>
            <a:ext cx="816805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6332" y="5377962"/>
            <a:ext cx="816805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4" b="38471"/>
          <a:stretch/>
        </p:blipFill>
        <p:spPr bwMode="auto">
          <a:xfrm>
            <a:off x="533103" y="2912656"/>
            <a:ext cx="2455554" cy="56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997" y="3829223"/>
            <a:ext cx="1580054" cy="79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6" y="4875464"/>
            <a:ext cx="1214594" cy="119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77" y="3880522"/>
            <a:ext cx="1112577" cy="76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customer adoption</a:t>
            </a:r>
            <a:endParaRPr lang="en-US" dirty="0"/>
          </a:p>
        </p:txBody>
      </p:sp>
      <p:pic>
        <p:nvPicPr>
          <p:cNvPr id="1026" name="Picture 2" descr="http://books.dewittstern.com/images/logo.gif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3" r="16237" b="24733"/>
          <a:stretch/>
        </p:blipFill>
        <p:spPr bwMode="auto">
          <a:xfrm>
            <a:off x="790695" y="4036093"/>
            <a:ext cx="1811216" cy="47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840" y="2794000"/>
            <a:ext cx="1584960" cy="66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t="27775" b="61844"/>
          <a:stretch/>
        </p:blipFill>
        <p:spPr>
          <a:xfrm>
            <a:off x="5715000" y="1739900"/>
            <a:ext cx="2857500" cy="311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00" y="1447800"/>
            <a:ext cx="1130300" cy="113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48300" y="2765464"/>
            <a:ext cx="3352800" cy="717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3100" y="5080000"/>
            <a:ext cx="2217208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5100" y="1485900"/>
            <a:ext cx="2641600" cy="1014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6800" y="5003800"/>
            <a:ext cx="2171700" cy="7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263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Built for</a:t>
            </a:r>
            <a:r>
              <a:rPr lang="en-US" dirty="0" smtClean="0"/>
              <a:t> long-term </a:t>
            </a:r>
            <a:r>
              <a:rPr lang="en-US" dirty="0"/>
              <a:t>s</a:t>
            </a:r>
            <a:r>
              <a:rPr lang="en-US" dirty="0" smtClean="0"/>
              <a:t>uccess</a:t>
            </a:r>
            <a:endParaRPr lang="en-US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604002" y="2589733"/>
            <a:ext cx="7950912" cy="2786273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Fastest adopted infrastructure solution ever</a:t>
            </a:r>
          </a:p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$72M raised in 3 rounds of funding – incorporated in 2009</a:t>
            </a:r>
          </a:p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Core team from Google, Oracle (Exadata), Aster Data, </a:t>
            </a:r>
            <a:r>
              <a:rPr lang="en-US" sz="2000" dirty="0" err="1" smtClean="0"/>
              <a:t>VMWare</a:t>
            </a:r>
            <a:r>
              <a:rPr lang="en-US" sz="2000" dirty="0" smtClean="0"/>
              <a:t>, Palo Alto Networks, Data Domain, NetApp and Cisco</a:t>
            </a:r>
          </a:p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Software-driven platform, built with latest best in class commodity hardware</a:t>
            </a:r>
          </a:p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100% channel-fulfilled distribution model</a:t>
            </a:r>
          </a:p>
          <a:p>
            <a:pPr marL="228600" indent="-228600">
              <a:spcBef>
                <a:spcPts val="900"/>
              </a:spcBef>
            </a:pPr>
            <a:r>
              <a:rPr lang="en-US" sz="2000" dirty="0" smtClean="0"/>
              <a:t>Widely recognized as innovative and disruptive</a:t>
            </a:r>
          </a:p>
        </p:txBody>
      </p:sp>
      <p:pic>
        <p:nvPicPr>
          <p:cNvPr id="2050" name="Picture 2" descr="http://lsvp.com/wp-content/themes/lightspeedv2/images/LSVPLoRes.gif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18717" r="10423" b="24812"/>
          <a:stretch/>
        </p:blipFill>
        <p:spPr bwMode="auto">
          <a:xfrm>
            <a:off x="721215" y="1591454"/>
            <a:ext cx="2154492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fortunewallstreet.files.wordpress.com/2011/03/battery_ventures_logo_6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17" y="1558145"/>
            <a:ext cx="837517" cy="5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3.gstatic.com/images?q=tbn:ANd9GcRBuqNM5bdev_RTPf9Ter8bVTvckDNZCkWWhRp0UuAsFDQpRW7H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989" y="1556267"/>
            <a:ext cx="1287100" cy="5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skyboximaging.com/sites/default/files/styles/240_fixed/public/khosla_0.pn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8" b="39322"/>
          <a:stretch/>
        </p:blipFill>
        <p:spPr bwMode="auto">
          <a:xfrm>
            <a:off x="3207962" y="1600247"/>
            <a:ext cx="2286000" cy="43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59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122" y="3127726"/>
            <a:ext cx="300182" cy="588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7" name="Picture 2" descr="http://aux.iconpedia.net/uploads/17927679221584148596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6330" y="1559883"/>
            <a:ext cx="576745" cy="57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ux.iconpedia.net/uploads/17927679221584148596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6330" y="2200914"/>
            <a:ext cx="576745" cy="57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aux.iconpedia.net/uploads/17927679221584148596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9030" y="2803845"/>
            <a:ext cx="576745" cy="57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aux.iconpedia.net/uploads/17927679221584148596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430" y="3419475"/>
            <a:ext cx="576745" cy="57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274306" y="1500465"/>
            <a:ext cx="6685793" cy="355903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Business drives datacenter transformation</a:t>
            </a:r>
          </a:p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A new architectural approach is required</a:t>
            </a:r>
          </a:p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Nutanix – The next-gen computing platform</a:t>
            </a:r>
          </a:p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Simple, Scale- Out, </a:t>
            </a:r>
            <a:r>
              <a:rPr lang="en-US" sz="2000" dirty="0" err="1" smtClean="0">
                <a:solidFill>
                  <a:srgbClr val="595959"/>
                </a:solidFill>
              </a:rPr>
              <a:t>Automagic</a:t>
            </a:r>
            <a:endParaRPr lang="en-US" sz="2000" dirty="0" smtClean="0">
              <a:solidFill>
                <a:srgbClr val="595959"/>
              </a:solidFill>
            </a:endParaRPr>
          </a:p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US" sz="2000" dirty="0" smtClean="0">
                <a:solidFill>
                  <a:srgbClr val="595959"/>
                </a:solidFill>
              </a:rPr>
              <a:t>Happy IT experience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23" y="1739900"/>
            <a:ext cx="2996627" cy="2755900"/>
          </a:xfrm>
          <a:prstGeom prst="rect">
            <a:avLst/>
          </a:prstGeom>
        </p:spPr>
      </p:pic>
      <p:pic>
        <p:nvPicPr>
          <p:cNvPr id="14" name="Picture 2" descr="http://aux.iconpedia.net/uploads/17927679221584148596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730" y="4016375"/>
            <a:ext cx="576745" cy="576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79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51213" y="6589713"/>
            <a:ext cx="25511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A6A6A6"/>
                </a:solidFill>
                <a:latin typeface="Calibri" charset="0"/>
              </a:rPr>
              <a:t>NUTANIX INC. – CONFIDENTIAL AND PROPRIETARY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122" y="3282448"/>
            <a:ext cx="300182" cy="588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4130" y="2035752"/>
            <a:ext cx="34839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gradFill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</a:rPr>
              <a:t>Thank You</a:t>
            </a:r>
            <a:endParaRPr lang="en-US" sz="3200" dirty="0">
              <a:gradFill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3" descr="logo-with-twi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550" y="3282448"/>
            <a:ext cx="6700157" cy="156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2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4852762" y="2070056"/>
            <a:ext cx="3951513" cy="3035075"/>
          </a:xfrm>
          <a:prstGeom prst="rect">
            <a:avLst/>
          </a:prstGeom>
          <a:solidFill>
            <a:srgbClr val="2362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7C9CC"/>
              </a:solidFill>
            </a:endParaRPr>
          </a:p>
        </p:txBody>
      </p:sp>
      <p:pic>
        <p:nvPicPr>
          <p:cNvPr id="8" name="Picture 7" descr="white-arr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825549" y="2819140"/>
            <a:ext cx="229997" cy="45360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192487" y="2343107"/>
            <a:ext cx="3481613" cy="260989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ts val="1200"/>
              </a:spcBef>
              <a:buSzTx/>
            </a:pPr>
            <a:r>
              <a:rPr lang="en-US" sz="2200" dirty="0" smtClean="0">
                <a:solidFill>
                  <a:schemeClr val="bg1"/>
                </a:solidFill>
              </a:rPr>
              <a:t>Enhance agility</a:t>
            </a:r>
          </a:p>
          <a:p>
            <a:pPr marL="228600" indent="-228600">
              <a:spcBef>
                <a:spcPts val="1200"/>
              </a:spcBef>
              <a:buSzTx/>
            </a:pPr>
            <a:r>
              <a:rPr lang="en-US" sz="2200" dirty="0" smtClean="0">
                <a:solidFill>
                  <a:schemeClr val="bg1"/>
                </a:solidFill>
              </a:rPr>
              <a:t>Improve security</a:t>
            </a:r>
          </a:p>
          <a:p>
            <a:pPr marL="228600" indent="-228600">
              <a:spcBef>
                <a:spcPts val="1200"/>
              </a:spcBef>
              <a:buSzTx/>
            </a:pPr>
            <a:r>
              <a:rPr lang="en-US" sz="2200" dirty="0" smtClean="0">
                <a:solidFill>
                  <a:schemeClr val="bg1"/>
                </a:solidFill>
              </a:rPr>
              <a:t>Increase productivity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836"/>
          <a:stretch/>
        </p:blipFill>
        <p:spPr bwMode="gray">
          <a:xfrm>
            <a:off x="375858" y="2079581"/>
            <a:ext cx="4326707" cy="302555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 bwMode="gray">
          <a:xfrm>
            <a:off x="8271545" y="6347961"/>
            <a:ext cx="683701" cy="365125"/>
          </a:xfrm>
        </p:spPr>
        <p:txBody>
          <a:bodyPr/>
          <a:lstStyle/>
          <a:p>
            <a:fld id="{CA13677D-954C-BA42-9121-5D4E7FD6A50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gray">
          <a:xfrm>
            <a:off x="130030" y="26287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Business</a:t>
            </a:r>
            <a:r>
              <a:rPr lang="en-US" dirty="0" smtClean="0"/>
              <a:t> imperatives </a:t>
            </a:r>
            <a:r>
              <a:rPr lang="en-US" dirty="0"/>
              <a:t>d</a:t>
            </a:r>
            <a:r>
              <a:rPr lang="en-US" dirty="0" smtClean="0"/>
              <a:t>riving </a:t>
            </a:r>
            <a:r>
              <a:rPr lang="en-US" dirty="0"/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2504201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5570" y="173970"/>
            <a:ext cx="8229600" cy="1143000"/>
          </a:xfrm>
        </p:spPr>
        <p:txBody>
          <a:bodyPr/>
          <a:lstStyle/>
          <a:p>
            <a:r>
              <a:rPr lang="en-US" dirty="0" err="1" smtClean="0"/>
              <a:t>Nutanix</a:t>
            </a:r>
            <a:r>
              <a:rPr lang="en-US" dirty="0" smtClean="0"/>
              <a:t> believes in a happy IT experience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0118"/>
            <a:ext cx="3308350" cy="30425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gray">
          <a:xfrm>
            <a:off x="4446362" y="2070056"/>
            <a:ext cx="3951513" cy="3035075"/>
          </a:xfrm>
          <a:prstGeom prst="rect">
            <a:avLst/>
          </a:prstGeom>
          <a:solidFill>
            <a:srgbClr val="2362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7C9CC"/>
              </a:solidFill>
            </a:endParaRPr>
          </a:p>
        </p:txBody>
      </p:sp>
      <p:pic>
        <p:nvPicPr>
          <p:cNvPr id="8" name="Picture 7" descr="white-arr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19149" y="2819140"/>
            <a:ext cx="229997" cy="453605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4786087" y="2343107"/>
            <a:ext cx="3481613" cy="260989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spcBef>
                <a:spcPts val="1200"/>
              </a:spcBef>
              <a:buSzTx/>
            </a:pPr>
            <a:r>
              <a:rPr lang="en-US" sz="2200" dirty="0" smtClean="0">
                <a:solidFill>
                  <a:schemeClr val="bg1"/>
                </a:solidFill>
              </a:rPr>
              <a:t>Beautiful integrated design</a:t>
            </a:r>
          </a:p>
          <a:p>
            <a:pPr marL="228600" indent="-228600">
              <a:spcBef>
                <a:spcPts val="1200"/>
              </a:spcBef>
              <a:buSzTx/>
            </a:pPr>
            <a:r>
              <a:rPr lang="en-US" sz="2200" dirty="0" smtClean="0">
                <a:solidFill>
                  <a:schemeClr val="bg1"/>
                </a:solidFill>
              </a:rPr>
              <a:t>Best user experience</a:t>
            </a:r>
          </a:p>
          <a:p>
            <a:pPr marL="228600" indent="-228600">
              <a:spcBef>
                <a:spcPts val="1200"/>
              </a:spcBef>
              <a:buSzTx/>
            </a:pPr>
            <a:r>
              <a:rPr lang="en-US" sz="2200" dirty="0" smtClean="0">
                <a:solidFill>
                  <a:schemeClr val="bg1"/>
                </a:solidFill>
              </a:rPr>
              <a:t>Intuitive to setup and use</a:t>
            </a:r>
          </a:p>
          <a:p>
            <a:pPr marL="228600" indent="-228600">
              <a:spcBef>
                <a:spcPts val="1200"/>
              </a:spcBef>
              <a:buSzTx/>
            </a:pPr>
            <a:r>
              <a:rPr lang="en-US" sz="2200" dirty="0" smtClean="0">
                <a:solidFill>
                  <a:schemeClr val="bg1"/>
                </a:solidFill>
              </a:rPr>
              <a:t>Always-on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nimation4a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253" y="1344530"/>
            <a:ext cx="7680325" cy="4181475"/>
          </a:xfrm>
        </p:spPr>
      </p:pic>
      <p:sp>
        <p:nvSpPr>
          <p:cNvPr id="3" name="TextBox 2"/>
          <p:cNvSpPr txBox="1"/>
          <p:nvPr/>
        </p:nvSpPr>
        <p:spPr bwMode="gray">
          <a:xfrm>
            <a:off x="1516214" y="5576089"/>
            <a:ext cx="17756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362AD"/>
                </a:solidFill>
                <a:latin typeface="+mn-lt"/>
              </a:rPr>
              <a:t>Complex.  </a:t>
            </a:r>
          </a:p>
        </p:txBody>
      </p:sp>
      <p:sp>
        <p:nvSpPr>
          <p:cNvPr id="12" name="TextBox 11"/>
          <p:cNvSpPr txBox="1"/>
          <p:nvPr/>
        </p:nvSpPr>
        <p:spPr bwMode="gray">
          <a:xfrm>
            <a:off x="4205393" y="5576089"/>
            <a:ext cx="11416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362AD"/>
                </a:solidFill>
                <a:latin typeface="+mn-lt"/>
              </a:rPr>
              <a:t>Rigid.  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6062385" y="5576089"/>
            <a:ext cx="15993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362AD"/>
                </a:solidFill>
                <a:latin typeface="+mn-lt"/>
              </a:rPr>
              <a:t>Manual.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A13677D-954C-BA42-9121-5D4E7FD6A50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gray">
          <a:xfrm>
            <a:off x="130030" y="27557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Problem: legacy datacenter architecture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05600" y="1816100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65900" y="3086100"/>
            <a:ext cx="1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Network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45300" y="4622800"/>
            <a:ext cx="99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69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video>
              <p:cMediaNode vol="80000">
                <p:cTn id="2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w-bez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4812579"/>
            <a:ext cx="5152264" cy="12301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130030" y="72370"/>
            <a:ext cx="877267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Solution: next-gen computing platform</a:t>
            </a:r>
          </a:p>
        </p:txBody>
      </p:sp>
      <p:pic>
        <p:nvPicPr>
          <p:cNvPr id="6" name="Nutanix_Animation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5333" y="1159408"/>
            <a:ext cx="6743700" cy="3596363"/>
          </a:xfrm>
        </p:spPr>
      </p:pic>
      <p:sp>
        <p:nvSpPr>
          <p:cNvPr id="7" name="TextBox 6"/>
          <p:cNvSpPr txBox="1"/>
          <p:nvPr/>
        </p:nvSpPr>
        <p:spPr bwMode="gray">
          <a:xfrm>
            <a:off x="1678817" y="5906289"/>
            <a:ext cx="14504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362AD"/>
                </a:solidFill>
                <a:latin typeface="+mn-lt"/>
              </a:rPr>
              <a:t>Simple.  </a:t>
            </a:r>
          </a:p>
        </p:txBody>
      </p:sp>
      <p:sp>
        <p:nvSpPr>
          <p:cNvPr id="8" name="TextBox 7"/>
          <p:cNvSpPr txBox="1"/>
          <p:nvPr/>
        </p:nvSpPr>
        <p:spPr bwMode="gray">
          <a:xfrm>
            <a:off x="3760704" y="5906289"/>
            <a:ext cx="18786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362AD"/>
                </a:solidFill>
                <a:latin typeface="+mn-lt"/>
              </a:rPr>
              <a:t>Scale-out.  </a:t>
            </a:r>
          </a:p>
        </p:txBody>
      </p:sp>
      <p:sp>
        <p:nvSpPr>
          <p:cNvPr id="9" name="TextBox 8"/>
          <p:cNvSpPr txBox="1"/>
          <p:nvPr/>
        </p:nvSpPr>
        <p:spPr bwMode="gray">
          <a:xfrm>
            <a:off x="5797290" y="5906289"/>
            <a:ext cx="21295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2362AD"/>
                </a:solidFill>
                <a:latin typeface="+mn-lt"/>
              </a:rPr>
              <a:t>Automagic</a:t>
            </a:r>
            <a:r>
              <a:rPr lang="en-US" sz="3200" b="1" dirty="0" smtClean="0">
                <a:solidFill>
                  <a:srgbClr val="2362AD"/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231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305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3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Embracing game changing innovation</a:t>
            </a:r>
            <a:br>
              <a:rPr lang="en-US" dirty="0" smtClean="0"/>
            </a:br>
            <a:endParaRPr sz="1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9900" y="3943839"/>
            <a:ext cx="8940800" cy="178483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3400"/>
              </a:lnSpc>
              <a:spcBef>
                <a:spcPct val="0"/>
              </a:spcBef>
            </a:pPr>
            <a:r>
              <a:rPr lang="en-US" sz="2200" dirty="0" smtClean="0">
                <a:solidFill>
                  <a:srgbClr val="595959"/>
                </a:solidFill>
              </a:rPr>
              <a:t>Collapse compute, storage and network into a single node</a:t>
            </a:r>
          </a:p>
          <a:p>
            <a:pPr>
              <a:lnSpc>
                <a:spcPts val="3400"/>
              </a:lnSpc>
              <a:spcBef>
                <a:spcPct val="0"/>
              </a:spcBef>
            </a:pPr>
            <a:r>
              <a:rPr lang="en-US" sz="2200" dirty="0" smtClean="0">
                <a:solidFill>
                  <a:srgbClr val="595959"/>
                </a:solidFill>
              </a:rPr>
              <a:t>Built with commodity, latest and greatest hardware</a:t>
            </a:r>
          </a:p>
          <a:p>
            <a:pPr>
              <a:lnSpc>
                <a:spcPts val="3400"/>
              </a:lnSpc>
              <a:spcBef>
                <a:spcPct val="0"/>
              </a:spcBef>
            </a:pPr>
            <a:r>
              <a:rPr lang="en-US" sz="2200" dirty="0" smtClean="0">
                <a:solidFill>
                  <a:srgbClr val="595959"/>
                </a:solidFill>
              </a:rPr>
              <a:t>Running a unique distributed operating system</a:t>
            </a:r>
          </a:p>
          <a:p>
            <a:pPr>
              <a:lnSpc>
                <a:spcPts val="3400"/>
              </a:lnSpc>
              <a:spcBef>
                <a:spcPct val="0"/>
              </a:spcBef>
              <a:buSzTx/>
            </a:pPr>
            <a:r>
              <a:rPr lang="en-US" sz="2200" dirty="0" smtClean="0">
                <a:solidFill>
                  <a:srgbClr val="595959"/>
                </a:solidFill>
              </a:rPr>
              <a:t>Compute and storage of each node available as one pool of resources</a:t>
            </a:r>
          </a:p>
          <a:p>
            <a:pPr>
              <a:lnSpc>
                <a:spcPts val="3400"/>
              </a:lnSpc>
              <a:spcBef>
                <a:spcPct val="0"/>
              </a:spcBef>
              <a:buSzTx/>
            </a:pPr>
            <a:r>
              <a:rPr lang="en-US" sz="2200" dirty="0" smtClean="0">
                <a:solidFill>
                  <a:srgbClr val="595959"/>
                </a:solidFill>
              </a:rPr>
              <a:t>Automated performance optimization for virtualized workloads</a:t>
            </a:r>
          </a:p>
          <a:p>
            <a:pPr>
              <a:lnSpc>
                <a:spcPts val="3400"/>
              </a:lnSpc>
              <a:spcBef>
                <a:spcPct val="0"/>
              </a:spcBef>
              <a:buSzTx/>
            </a:pPr>
            <a:endParaRPr lang="en-US" sz="2200" dirty="0" smtClean="0">
              <a:solidFill>
                <a:srgbClr val="595959"/>
              </a:solidFill>
            </a:endParaRPr>
          </a:p>
        </p:txBody>
      </p:sp>
      <p:pic>
        <p:nvPicPr>
          <p:cNvPr id="6" name="Picture 5" descr="hourglass illus NEW.png"/>
          <p:cNvPicPr>
            <a:picLocks noChangeAspect="1"/>
          </p:cNvPicPr>
          <p:nvPr/>
        </p:nvPicPr>
        <p:blipFill rotWithShape="1">
          <a:blip r:embed="rId3"/>
          <a:srcRect l="44097" t="13688" b="23724"/>
          <a:stretch/>
        </p:blipFill>
        <p:spPr>
          <a:xfrm>
            <a:off x="1081456" y="1788808"/>
            <a:ext cx="4725120" cy="1907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76" y="1722855"/>
            <a:ext cx="1287218" cy="536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6733" b="30071"/>
          <a:stretch/>
        </p:blipFill>
        <p:spPr>
          <a:xfrm>
            <a:off x="6260124" y="3098336"/>
            <a:ext cx="1249915" cy="466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833" y="2458880"/>
            <a:ext cx="1387126" cy="50339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5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6"/>
          <p:cNvSpPr>
            <a:spLocks noChangeArrowheads="1"/>
          </p:cNvSpPr>
          <p:nvPr/>
        </p:nvSpPr>
        <p:spPr bwMode="auto">
          <a:xfrm>
            <a:off x="3295489" y="1782169"/>
            <a:ext cx="2731906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40000"/>
              </a:spcBef>
              <a:spcAft>
                <a:spcPct val="15000"/>
              </a:spcAft>
              <a:buClr>
                <a:srgbClr val="000000"/>
              </a:buClr>
            </a:pPr>
            <a:r>
              <a:rPr lang="en-US" sz="2000" b="1" dirty="0" smtClean="0">
                <a:solidFill>
                  <a:srgbClr val="1C75BC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Desktop Virtualization</a:t>
            </a:r>
            <a:endParaRPr lang="en-US" sz="2000" b="1" dirty="0">
              <a:solidFill>
                <a:srgbClr val="1C75BC"/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510285" y="1782169"/>
            <a:ext cx="2567354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40000"/>
              </a:spcBef>
              <a:spcAft>
                <a:spcPct val="15000"/>
              </a:spcAft>
              <a:buClr>
                <a:srgbClr val="000000"/>
              </a:buClr>
            </a:pPr>
            <a:r>
              <a:rPr lang="en-US" sz="2000" b="1" dirty="0" smtClean="0">
                <a:solidFill>
                  <a:srgbClr val="1C75BC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Server Virtualization</a:t>
            </a:r>
            <a:endParaRPr lang="en-US" sz="2000" b="1" dirty="0">
              <a:solidFill>
                <a:srgbClr val="1C75BC"/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6007851" y="1782169"/>
            <a:ext cx="2731576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40000"/>
              </a:spcBef>
              <a:spcAft>
                <a:spcPct val="15000"/>
              </a:spcAft>
              <a:buClr>
                <a:srgbClr val="000000"/>
              </a:buClr>
            </a:pPr>
            <a:r>
              <a:rPr lang="en-US" sz="2000" b="1" dirty="0" smtClean="0">
                <a:solidFill>
                  <a:srgbClr val="1C75BC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Big Data and DR</a:t>
            </a:r>
            <a:endParaRPr lang="en-US" sz="2000" b="1" dirty="0">
              <a:solidFill>
                <a:srgbClr val="1C75BC"/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2888034" y="5178199"/>
            <a:ext cx="3546816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 VMware View </a:t>
            </a:r>
          </a:p>
          <a:p>
            <a:pPr algn="ctr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Citrix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XenDesktop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842146" y="5178199"/>
            <a:ext cx="190363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40000"/>
              </a:spcBef>
              <a:spcAft>
                <a:spcPct val="15000"/>
              </a:spcAft>
              <a:buClr>
                <a:srgbClr val="000000"/>
              </a:buClr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Private Cloud Initiatives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Rectangle 36"/>
          <p:cNvSpPr>
            <a:spLocks noChangeArrowheads="1"/>
          </p:cNvSpPr>
          <p:nvPr/>
        </p:nvSpPr>
        <p:spPr bwMode="auto">
          <a:xfrm>
            <a:off x="6375400" y="5208325"/>
            <a:ext cx="1943099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40000"/>
              </a:spcBef>
              <a:spcAft>
                <a:spcPct val="15000"/>
              </a:spcAft>
              <a:buClr>
                <a:srgbClr val="000000"/>
              </a:buClr>
            </a:pP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Hadoop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 / 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Splunk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/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</a:b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Elastic DR</a:t>
            </a:r>
          </a:p>
          <a:p>
            <a:pPr algn="ctr" defTabSz="914400">
              <a:lnSpc>
                <a:spcPct val="90000"/>
              </a:lnSpc>
              <a:spcBef>
                <a:spcPct val="40000"/>
              </a:spcBef>
              <a:spcAft>
                <a:spcPct val="15000"/>
              </a:spcAft>
              <a:buClr>
                <a:srgbClr val="000000"/>
              </a:buClr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0030" y="260589"/>
            <a:ext cx="8229600" cy="1143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Versatile deployment cases</a:t>
            </a:r>
            <a:endParaRPr lang="en-US" sz="2000" dirty="0">
              <a:solidFill>
                <a:srgbClr val="1C75BC"/>
              </a:solidFill>
            </a:endParaRPr>
          </a:p>
        </p:txBody>
      </p:sp>
      <p:pic>
        <p:nvPicPr>
          <p:cNvPr id="4" name="Picture 3" descr="big-da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532" y="2108200"/>
            <a:ext cx="2624667" cy="2957125"/>
          </a:xfrm>
          <a:prstGeom prst="rect">
            <a:avLst/>
          </a:prstGeom>
        </p:spPr>
      </p:pic>
      <p:pic>
        <p:nvPicPr>
          <p:cNvPr id="3" name="Picture 2" descr="end-us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03" y="2188635"/>
            <a:ext cx="2491830" cy="2807462"/>
          </a:xfrm>
          <a:prstGeom prst="rect">
            <a:avLst/>
          </a:prstGeom>
        </p:spPr>
      </p:pic>
      <p:pic>
        <p:nvPicPr>
          <p:cNvPr id="5" name="Picture 4" descr="private-clou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7" y="2116667"/>
            <a:ext cx="2547515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4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533400" y="1978270"/>
            <a:ext cx="8241322" cy="9050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33400" y="3164320"/>
            <a:ext cx="8241322" cy="9050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3400" y="4350370"/>
            <a:ext cx="8241322" cy="90506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31" name="Picture 7" descr="C:\Users\David Lawler\Pictures\fusion-io iodrive2, pcie ssd card.png"/>
          <p:cNvPicPr>
            <a:picLocks noChangeAspect="1" noChangeArrowheads="1"/>
          </p:cNvPicPr>
          <p:nvPr/>
        </p:nvPicPr>
        <p:blipFill rotWithShape="1">
          <a:blip r:embed="rId3"/>
          <a:srcRect t="23678" b="22815"/>
          <a:stretch/>
        </p:blipFill>
        <p:spPr bwMode="auto">
          <a:xfrm>
            <a:off x="590126" y="3306450"/>
            <a:ext cx="1132803" cy="6061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/>
          <p:cNvSpPr/>
          <p:nvPr/>
        </p:nvSpPr>
        <p:spPr>
          <a:xfrm>
            <a:off x="3156505" y="1978270"/>
            <a:ext cx="5618217" cy="905066"/>
          </a:xfrm>
          <a:prstGeom prst="rect">
            <a:avLst/>
          </a:prstGeom>
          <a:solidFill>
            <a:srgbClr val="2362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Dual Sandy Bridge 8-core CPUs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56505" y="3164320"/>
            <a:ext cx="5618217" cy="905066"/>
          </a:xfrm>
          <a:prstGeom prst="rect">
            <a:avLst/>
          </a:prstGeom>
          <a:solidFill>
            <a:srgbClr val="2362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High-performance </a:t>
            </a:r>
            <a:r>
              <a:rPr lang="en-US" sz="2400" dirty="0" err="1">
                <a:solidFill>
                  <a:schemeClr val="bg1"/>
                </a:solidFill>
              </a:rPr>
              <a:t>PCIe</a:t>
            </a:r>
            <a:r>
              <a:rPr lang="en-US" sz="2400" dirty="0">
                <a:solidFill>
                  <a:schemeClr val="bg1"/>
                </a:solidFill>
              </a:rPr>
              <a:t> flash SSDs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56505" y="4350370"/>
            <a:ext cx="5618217" cy="905066"/>
          </a:xfrm>
          <a:prstGeom prst="rect">
            <a:avLst/>
          </a:prstGeom>
          <a:solidFill>
            <a:srgbClr val="2362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High-capacity SATA HDD and SDD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Beautiful integrated design</a:t>
            </a:r>
            <a:endParaRPr lang="en-US" dirty="0"/>
          </a:p>
        </p:txBody>
      </p:sp>
      <p:pic>
        <p:nvPicPr>
          <p:cNvPr id="1028" name="Picture 4" descr="C:\Users\David Lawler\Pictures\fusioni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3139" y="3495802"/>
            <a:ext cx="896485" cy="486712"/>
          </a:xfrm>
          <a:prstGeom prst="rect">
            <a:avLst/>
          </a:prstGeom>
          <a:noFill/>
        </p:spPr>
      </p:pic>
      <p:pic>
        <p:nvPicPr>
          <p:cNvPr id="1029" name="Picture 5" descr="C:\Users\David Lawler\Pictures\Seagate_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0688" y="4597763"/>
            <a:ext cx="1373040" cy="446802"/>
          </a:xfrm>
          <a:prstGeom prst="rect">
            <a:avLst/>
          </a:prstGeom>
          <a:noFill/>
        </p:spPr>
      </p:pic>
      <p:pic>
        <p:nvPicPr>
          <p:cNvPr id="1030" name="Picture 6" descr="C:\Users\David Lawler\Pictures\Intel-Processor-by-Creato937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527" y="1989747"/>
            <a:ext cx="863917" cy="8639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736" y="4332857"/>
            <a:ext cx="878454" cy="88164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Picture 2" descr="C:\Users\David Lawler\Pictures\Intel_log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7208" y="3417948"/>
            <a:ext cx="669250" cy="441978"/>
          </a:xfrm>
          <a:prstGeom prst="rect">
            <a:avLst/>
          </a:prstGeom>
          <a:noFill/>
        </p:spPr>
      </p:pic>
      <p:pic>
        <p:nvPicPr>
          <p:cNvPr id="27" name="Picture 2" descr="C:\Users\David Lawler\Pictures\Intel_log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7208" y="2244471"/>
            <a:ext cx="669250" cy="44197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88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 converged hardware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3677D-954C-BA42-9121-5D4E7FD6A50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 descr="Screen Shot 2013-04-17 at 9.25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593"/>
            <a:ext cx="9144000" cy="37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1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888</Words>
  <Application>Microsoft Macintosh PowerPoint</Application>
  <PresentationFormat>Bildschirmpräsentation (4:3)</PresentationFormat>
  <Paragraphs>154</Paragraphs>
  <Slides>19</Slides>
  <Notes>14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Custom Design</vt:lpstr>
      <vt:lpstr>PowerPoint-Präsentation</vt:lpstr>
      <vt:lpstr>PowerPoint-Präsentation</vt:lpstr>
      <vt:lpstr>Nutanix believes in a happy IT experience</vt:lpstr>
      <vt:lpstr>PowerPoint-Präsentation</vt:lpstr>
      <vt:lpstr>PowerPoint-Präsentation</vt:lpstr>
      <vt:lpstr>Embracing game changing innovation </vt:lpstr>
      <vt:lpstr>Versatile deployment cases</vt:lpstr>
      <vt:lpstr>Beautiful integrated design</vt:lpstr>
      <vt:lpstr>Hyper converged hardware</vt:lpstr>
      <vt:lpstr>Pool all resources for best user experience </vt:lpstr>
      <vt:lpstr>Pay-as-you-grow</vt:lpstr>
      <vt:lpstr>The next-generation of convergence</vt:lpstr>
      <vt:lpstr>Intuitive to setup and use</vt:lpstr>
      <vt:lpstr>Storage &amp; Compute, in one GUI</vt:lpstr>
      <vt:lpstr>Broad industry recognition</vt:lpstr>
      <vt:lpstr>Rapid customer adoption</vt:lpstr>
      <vt:lpstr>Built for long-term success</vt:lpstr>
      <vt:lpstr>Summary</vt:lpstr>
      <vt:lpstr>PowerPoint-Präsentation</vt:lpstr>
    </vt:vector>
  </TitlesOfParts>
  <Company>NUTANIX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Voss</dc:creator>
  <cp:lastModifiedBy>Frank Mild</cp:lastModifiedBy>
  <cp:revision>1020</cp:revision>
  <dcterms:created xsi:type="dcterms:W3CDTF">2013-02-08T11:26:09Z</dcterms:created>
  <dcterms:modified xsi:type="dcterms:W3CDTF">2013-05-22T06:06:45Z</dcterms:modified>
</cp:coreProperties>
</file>